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IBM Plex Sans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IBM Plex Sans SemiBol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7" roundtripDataSignature="AMtx7mhDXfm6rz4Ics1IzSsMatfpt+0Z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0DBBD6-19B3-4654-BB3C-591EB39ABE02}">
  <a:tblStyle styleId="{820DBBD6-19B3-4654-BB3C-591EB39ABE0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IBMPlexSans-bold.fntdata"/><Relationship Id="rId45" Type="http://schemas.openxmlformats.org/officeDocument/2006/relationships/font" Target="fonts/IBMPlex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BMPlexSans-boldItalic.fntdata"/><Relationship Id="rId47" Type="http://schemas.openxmlformats.org/officeDocument/2006/relationships/font" Target="fonts/IBMPlexSans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IBMPlexSansSemiBold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4.xml"/><Relationship Id="rId55" Type="http://schemas.openxmlformats.org/officeDocument/2006/relationships/font" Target="fonts/IBMPlexSansSemiBold-italic.fntdata"/><Relationship Id="rId10" Type="http://schemas.openxmlformats.org/officeDocument/2006/relationships/slide" Target="slides/slide3.xml"/><Relationship Id="rId54" Type="http://schemas.openxmlformats.org/officeDocument/2006/relationships/font" Target="fonts/IBMPlexSansSemiBold-bold.fntdata"/><Relationship Id="rId13" Type="http://schemas.openxmlformats.org/officeDocument/2006/relationships/slide" Target="slides/slide6.xml"/><Relationship Id="rId57" Type="http://customschemas.google.com/relationships/presentationmetadata" Target="metadata"/><Relationship Id="rId12" Type="http://schemas.openxmlformats.org/officeDocument/2006/relationships/slide" Target="slides/slide5.xml"/><Relationship Id="rId56" Type="http://schemas.openxmlformats.org/officeDocument/2006/relationships/font" Target="fonts/IBMPlexSansSemiBold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5" name="Google Shape;8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9" name="Google Shape;8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4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54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5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59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59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" name="Google Shape;16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4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7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1" name="Google Shape;18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5" name="Google Shape;185;p7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7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0" name="Google Shape;19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7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" name="Google Shape;21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" name="Google Shape;2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" name="Google Shape;26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" name="Google Shape;2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" name="Google Shape;33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" name="Google Shape;45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" name="Google Shape;46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" name="Google Shape;47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" name="Google Shape;48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" name="Google Shape;49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" name="Google Shape;61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9" name="Google Shape;6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3" name="Google Shape;73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5" name="Google Shape;7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8" name="Google Shape;78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ru.wikipedia.org/wiki/%D0%91%D0%B8%D1%82" TargetMode="External"/><Relationship Id="rId4" Type="http://schemas.openxmlformats.org/officeDocument/2006/relationships/hyperlink" Target="https://ru.wikipedia.org/wiki/%D0%94%D0%B2%D0%BE%D0%B8%D1%87%D0%BD%D0%B0%D1%8F_%D1%81%D0%B8%D1%81%D1%82%D0%B5%D0%BC%D0%B0_%D1%81%D1%87%D0%B8%D1%81%D0%BB%D0%B5%D0%BD%D0%B8%D1%8F" TargetMode="External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youtu.be/c4Cg3TUIH0E" TargetMode="External"/><Relationship Id="rId4" Type="http://schemas.openxmlformats.org/officeDocument/2006/relationships/hyperlink" Target="https://pandas.pydata.org/docs/" TargetMode="External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Анализ данных с библиотекой Pandas</a:t>
            </a:r>
            <a:endParaRPr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Урок 8</a:t>
            </a:r>
            <a:endParaRPr sz="1000"/>
          </a:p>
        </p:txBody>
      </p:sp>
      <p:pic>
        <p:nvPicPr>
          <p:cNvPr descr="preencoded.png" id="204" name="Google Shape;2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3625" y="2062150"/>
            <a:ext cx="2270906" cy="4442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7988" y="1731750"/>
            <a:ext cx="1442254" cy="1362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Объект DataFrame</a:t>
            </a:r>
            <a:endParaRPr/>
          </a:p>
        </p:txBody>
      </p:sp>
      <p:sp>
        <p:nvSpPr>
          <p:cNvPr id="269" name="Google Shape;269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75" name="Google Shape;275;p11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Синтаксис создания pd.Series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755850" y="1607350"/>
            <a:ext cx="36363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Объект </a:t>
            </a:r>
            <a:r>
              <a:rPr b="1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DataFrame</a:t>
            </a: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является табличной структурой данных. В любой таблице всегда присутствуют строки и столбцы. При этом в столбцах можно хранить данные разных типов данных.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Столбцами в объекте DataFrame выступают объекты Series, строки которых являются их элементами.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3">
            <a:alphaModFix/>
          </a:blip>
          <a:srcRect b="0" l="0" r="67415" t="46013"/>
          <a:stretch/>
        </p:blipFill>
        <p:spPr>
          <a:xfrm>
            <a:off x="6151900" y="1815527"/>
            <a:ext cx="2084849" cy="18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 txBox="1"/>
          <p:nvPr/>
        </p:nvSpPr>
        <p:spPr>
          <a:xfrm>
            <a:off x="755838" y="2928950"/>
            <a:ext cx="3780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input_data: ввод в виде Dict, 2D массива NumPy, Series и т. д.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index: значения индексов.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3" name="Google Shape;283;p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84" name="Google Shape;284;p1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Синтаксис создания pd.DataFrame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85" name="Google Shape;2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13" y="1643175"/>
            <a:ext cx="36004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91" name="Google Shape;291;p1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создания pd.DataFrame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92" name="Google Shape;2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723" y="1440000"/>
            <a:ext cx="5474625" cy="30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Считывание данных</a:t>
            </a:r>
            <a:endParaRPr/>
          </a:p>
        </p:txBody>
      </p:sp>
      <p:sp>
        <p:nvSpPr>
          <p:cNvPr id="298" name="Google Shape;298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/>
          <p:nvPr/>
        </p:nvSpPr>
        <p:spPr>
          <a:xfrm>
            <a:off x="540000" y="1319100"/>
            <a:ext cx="81111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целом, pandas поддерживает все самые популярные форматы хранения данных: csv, excel, sql, html и многое другое, но чаще всего приходится работать именно с csv файлами (comma separated values)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05" name="Google Shape;305;p1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Считывание данных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06" name="Google Shape;3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" y="2276025"/>
            <a:ext cx="8212951" cy="189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/>
        </p:nvSpPr>
        <p:spPr>
          <a:xfrm>
            <a:off x="540000" y="1319100"/>
            <a:ext cx="8111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Аргумент sep указывает разделитесь столбцов, поставим, к примеру sep=’;’, в этом случае pandas будет искать символ ;, чтобы разбить столбцы, но ничего не найдет, поэтому все значения сольются воедино.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Считывание данных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14" name="Google Shape;3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00" y="2378875"/>
            <a:ext cx="8698775" cy="19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Первичный анализ данных</a:t>
            </a:r>
            <a:endParaRPr/>
          </a:p>
        </p:txBody>
      </p:sp>
      <p:sp>
        <p:nvSpPr>
          <p:cNvPr id="320" name="Google Shape;320;p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/>
        </p:nvSpPr>
        <p:spPr>
          <a:xfrm>
            <a:off x="540000" y="1319100"/>
            <a:ext cx="8111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Метод info() - сводная таблица по типам данных, по количеству непропущенных объектов и по потреблению памяти в таблице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" name="Google Shape;326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27" name="Google Shape;327;p1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Первичный анализ данных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8" name="Google Shape;3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2939000" cy="30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/>
        </p:nvSpPr>
        <p:spPr>
          <a:xfrm>
            <a:off x="540000" y="1319100"/>
            <a:ext cx="8111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статистики можно получить через метод describe()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4" name="Google Shape;334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35" name="Google Shape;335;p19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Первичный анализ данных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36" name="Google Shape;3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50" y="1833450"/>
            <a:ext cx="8198650" cy="243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1" name="Google Shape;211;p2"/>
          <p:cNvSpPr txBox="1"/>
          <p:nvPr>
            <p:ph idx="1" type="subTitle"/>
          </p:nvPr>
        </p:nvSpPr>
        <p:spPr>
          <a:xfrm>
            <a:off x="540000" y="1798050"/>
            <a:ext cx="38520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табличные 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Статистики таблиц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Фильтрация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Сортировка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213" name="Google Shape;2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/>
        </p:nvSpPr>
        <p:spPr>
          <a:xfrm>
            <a:off x="540000" y="1319100"/>
            <a:ext cx="8111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describe() по умолчанию считает статистики только для вещественных признаков, а строковые игнорирует, чтобы describe посчитал на них статистики, нужно явно это указать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43" name="Google Shape;343;p2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Первичный анализ данных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44" name="Google Shape;3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1917250"/>
            <a:ext cx="3237275" cy="2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Фильтрация</a:t>
            </a:r>
            <a:endParaRPr/>
          </a:p>
        </p:txBody>
      </p:sp>
      <p:sp>
        <p:nvSpPr>
          <p:cNvPr id="350" name="Google Shape;35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 txBox="1"/>
          <p:nvPr/>
        </p:nvSpPr>
        <p:spPr>
          <a:xfrm>
            <a:off x="540000" y="1319100"/>
            <a:ext cx="8111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Фильтрация в pandas основывается на булевых масках.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Булевая маска</a:t>
            </a: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бинарные данные, которые используются для выбора определенных</a:t>
            </a:r>
            <a:r>
              <a:rPr b="0" i="0" lang="ru" sz="1200" u="none" cap="none" strike="noStrike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объектов из</a:t>
            </a:r>
            <a:r>
              <a:rPr b="0" i="0" lang="ru" sz="1200" u="none" cap="none" strike="noStrike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структуры данных.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6" name="Google Shape;356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57" name="Google Shape;357;p2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Фильтрация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8" name="Google Shape;358;p22"/>
          <p:cNvPicPr preferRelativeResize="0"/>
          <p:nvPr/>
        </p:nvPicPr>
        <p:blipFill rotWithShape="1">
          <a:blip r:embed="rId5">
            <a:alphaModFix/>
          </a:blip>
          <a:srcRect b="0" l="1748" r="0" t="0"/>
          <a:stretch/>
        </p:blipFill>
        <p:spPr>
          <a:xfrm>
            <a:off x="973925" y="2106325"/>
            <a:ext cx="3937014" cy="26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/>
        </p:nvSpPr>
        <p:spPr>
          <a:xfrm>
            <a:off x="540000" y="1319100"/>
            <a:ext cx="8111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Булевую маску можно передать в датафрейм и на выходе мы получим только те объекты, которые следуют данному условию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65" name="Google Shape;365;p2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Фильтрация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66" name="Google Shape;3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1934400"/>
            <a:ext cx="57340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/>
          <p:nvPr/>
        </p:nvSpPr>
        <p:spPr>
          <a:xfrm>
            <a:off x="540000" y="1319100"/>
            <a:ext cx="8111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операторе &amp; нужно, чтобы выполнялось два условия одновременно, чтобы у объекта был женский пол (df[‘Gender’] == ‘Female’) и чтобы количество продуктов, которыми пользуется клиент было больше или равно 3 (df[‘NumOfProducts’] &gt;= 3)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Логическое 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00" y="2442075"/>
            <a:ext cx="57340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"/>
          <p:cNvSpPr txBox="1"/>
          <p:nvPr/>
        </p:nvSpPr>
        <p:spPr>
          <a:xfrm>
            <a:off x="540000" y="1319100"/>
            <a:ext cx="8111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операторе | нужно, чтобы выполнялось хотя бы одно условие. Либо у человека есть карта банка (df[’HasCrCard’]), либо количество продуктов, которыми пользуется клиент было больше или равно 3 (df[‘NumOfProducts’] &gt;= 3)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81" name="Google Shape;381;p2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Логическое ИЛИ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82" name="Google Shape;3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00" y="2494463"/>
            <a:ext cx="57340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"/>
          <p:cNvSpPr txBox="1"/>
          <p:nvPr/>
        </p:nvSpPr>
        <p:spPr>
          <a:xfrm>
            <a:off x="540000" y="1319100"/>
            <a:ext cx="8111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операторе ~ булевая маска обращается: True меняется на False и наоборот. Возвращаем всех клиентов, которые проживают не в Испании (~(df[‘Geography’] == ‘Spain’))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89" name="Google Shape;389;p26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Логическое НЕ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0" name="Google Shape;3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00" y="2494463"/>
            <a:ext cx="57340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Индексация</a:t>
            </a:r>
            <a:endParaRPr/>
          </a:p>
        </p:txBody>
      </p:sp>
      <p:sp>
        <p:nvSpPr>
          <p:cNvPr id="396" name="Google Shape;396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 txBox="1"/>
          <p:nvPr/>
        </p:nvSpPr>
        <p:spPr>
          <a:xfrm>
            <a:off x="540000" y="1319100"/>
            <a:ext cx="43320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метод позволяет взять объект по конкретному ключу строки или столбца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Возвращаем в примере 1, 4, 5 строку по ключу и столбцы с названиями ‘Gender’ и ‘Age’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2" name="Google Shape;402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03" name="Google Shape;403;p2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.loc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04" name="Google Shape;404;p28"/>
          <p:cNvPicPr preferRelativeResize="0"/>
          <p:nvPr/>
        </p:nvPicPr>
        <p:blipFill rotWithShape="1">
          <a:blip r:embed="rId3">
            <a:alphaModFix/>
          </a:blip>
          <a:srcRect b="0" l="0" r="66756" t="12311"/>
          <a:stretch/>
        </p:blipFill>
        <p:spPr>
          <a:xfrm>
            <a:off x="5662625" y="910725"/>
            <a:ext cx="2085217" cy="20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0225" y="3297350"/>
            <a:ext cx="3103625" cy="13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.iloc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12" name="Google Shape;4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8288" y="3172650"/>
            <a:ext cx="22266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 rotWithShape="1">
          <a:blip r:embed="rId4">
            <a:alphaModFix/>
          </a:blip>
          <a:srcRect b="0" l="0" r="66756" t="12311"/>
          <a:stretch/>
        </p:blipFill>
        <p:spPr>
          <a:xfrm>
            <a:off x="5662625" y="910725"/>
            <a:ext cx="2085217" cy="20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 txBox="1"/>
          <p:nvPr/>
        </p:nvSpPr>
        <p:spPr>
          <a:xfrm>
            <a:off x="720000" y="1407475"/>
            <a:ext cx="3852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метод позволяет взять объект по порядковому ключу строки или столбца.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нашем примере есть ключи по индексам 1, 4, 5, но через iloc можем их достать по порядку: 0,1,2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Библиотека pandas</a:t>
            </a:r>
            <a:endParaRPr/>
          </a:p>
        </p:txBody>
      </p:sp>
      <p:sp>
        <p:nvSpPr>
          <p:cNvPr id="219" name="Google Shape;219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Сортировка</a:t>
            </a:r>
            <a:endParaRPr/>
          </a:p>
        </p:txBody>
      </p:sp>
      <p:sp>
        <p:nvSpPr>
          <p:cNvPr id="420" name="Google Shape;420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/>
          <p:nvPr/>
        </p:nvSpPr>
        <p:spPr>
          <a:xfrm>
            <a:off x="540000" y="1090500"/>
            <a:ext cx="8111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sort_values() сортирует таблицу по признаку. Сортировка будет выполнена от меньшего к большему. В данном примере узнаем самого младшего клиента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6" name="Google Shape;42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27" name="Google Shape;427;p31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Сортировка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28" name="Google Shape;4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500" y="1656900"/>
            <a:ext cx="47053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/>
          <p:nvPr/>
        </p:nvSpPr>
        <p:spPr>
          <a:xfrm>
            <a:off x="540000" y="1166700"/>
            <a:ext cx="8111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ascending=False - применить сортировку наоборот от большего к меньшему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данном примере узнаем самого младшего старшего клиента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35" name="Google Shape;435;p3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Сортировка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36" name="Google Shape;436;p32"/>
          <p:cNvPicPr preferRelativeResize="0"/>
          <p:nvPr/>
        </p:nvPicPr>
        <p:blipFill rotWithShape="1">
          <a:blip r:embed="rId3">
            <a:alphaModFix/>
          </a:blip>
          <a:srcRect b="0" l="0" r="1409" t="0"/>
          <a:stretch/>
        </p:blipFill>
        <p:spPr>
          <a:xfrm>
            <a:off x="909625" y="1690575"/>
            <a:ext cx="4648224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/>
          <p:nvPr/>
        </p:nvSpPr>
        <p:spPr>
          <a:xfrm>
            <a:off x="540000" y="1166700"/>
            <a:ext cx="8111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сортироваться по двум и более признакам. Сначала сортировка пройдет в первом признаке, а если встречаются одинаковые значения, то сортировка коснется и второго признака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Узнаем самых молодых клиентов с самыми низкими кредитными оценками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2" name="Google Shape;44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43" name="Google Shape;443;p3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Сортировка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44" name="Google Shape;444;p33"/>
          <p:cNvPicPr preferRelativeResize="0"/>
          <p:nvPr/>
        </p:nvPicPr>
        <p:blipFill rotWithShape="1">
          <a:blip r:embed="rId3">
            <a:alphaModFix/>
          </a:blip>
          <a:srcRect b="0" l="0" r="1273" t="0"/>
          <a:stretch/>
        </p:blipFill>
        <p:spPr>
          <a:xfrm>
            <a:off x="938200" y="1934400"/>
            <a:ext cx="4433900" cy="29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0" name="Google Shape;450;p34"/>
          <p:cNvSpPr txBox="1"/>
          <p:nvPr>
            <p:ph idx="1" type="subTitle"/>
          </p:nvPr>
        </p:nvSpPr>
        <p:spPr>
          <a:xfrm>
            <a:off x="540000" y="1798050"/>
            <a:ext cx="4660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Узнали, как анализировать табличные 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Научились считать статистики датафрейма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Более детально изучили фильтрацию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Разобрались с сортировками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1" name="Google Shape;451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452" name="Google Shape;4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следующем уроке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8" name="Google Shape;458;p35"/>
          <p:cNvSpPr txBox="1"/>
          <p:nvPr>
            <p:ph idx="1" type="subTitle"/>
          </p:nvPr>
        </p:nvSpPr>
        <p:spPr>
          <a:xfrm>
            <a:off x="540000" y="179805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Создание, изменение и удаление признаков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Группировки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Объединение таблиц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Встроенные визуализации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460" name="Google Shape;4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8325" y="1288279"/>
            <a:ext cx="2445526" cy="30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Полезные ссылки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6" name="Google Shape;466;p36"/>
          <p:cNvSpPr txBox="1"/>
          <p:nvPr>
            <p:ph idx="1" type="subTitle"/>
          </p:nvPr>
        </p:nvSpPr>
        <p:spPr>
          <a:xfrm>
            <a:off x="540000" y="1798050"/>
            <a:ext cx="46608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Типы данных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https://youtu.be/c4Cg3TUIH0E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pandas https://youtu.be/gJKN8zyG5c0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Документация pandas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Аналитикам: большая шпаргалка по Pandas https://smysl.io/blog/pandas/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7" name="Google Shape;467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468" name="Google Shape;46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1225" y="1490900"/>
            <a:ext cx="2246350" cy="20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 за урок!</a:t>
            </a:r>
            <a:endParaRPr/>
          </a:p>
        </p:txBody>
      </p:sp>
      <p:sp>
        <p:nvSpPr>
          <p:cNvPr id="474" name="Google Shape;474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475" name="Google Shape;4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1813" y="3231362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5" name="Google Shape;225;p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Зачем pandas?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26" name="Google Shape;226;p4"/>
          <p:cNvGraphicFramePr/>
          <p:nvPr/>
        </p:nvGraphicFramePr>
        <p:xfrm>
          <a:off x="1645438" y="175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{820DBBD6-19B3-4654-BB3C-591EB39ABE02}</a:tableStyleId>
              </a:tblPr>
              <a:tblGrid>
                <a:gridCol w="1463275"/>
                <a:gridCol w="1463275"/>
                <a:gridCol w="1463275"/>
                <a:gridCol w="1463275"/>
              </a:tblGrid>
              <a:tr h="61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B4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Google Sheets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B4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Microsoft Excel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B4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Pandas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B4ED"/>
                    </a:solidFill>
                  </a:tcPr>
                </a:tc>
              </a:tr>
              <a:tr h="102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Ограничения по данным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B4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4 989 894 ячеек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CD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1 048 576 строк и 16 384 столбцов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CD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Нет ограничений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CDF3"/>
                    </a:solidFill>
                  </a:tcPr>
                </a:tc>
              </a:tr>
              <a:tr h="61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Стоимость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B4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Бесплатно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CD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8.25$ в месяц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CD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Бесплатно</a:t>
                      </a:r>
                      <a:endParaRPr sz="12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6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CD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32" name="Google Shape;232;p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Начало работы с Pandas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3463" y="1440000"/>
            <a:ext cx="37803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начать работу с функциями и классами из библиотеки: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командной строке нужно написать pip install pandas (если работаете не через анаконду)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командной строке нужно написать conda install pandas (если работаете через анаконду)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Импортировать себе в ноутбук библиотеку через import pandas as pd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4" name="Google Shape;2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6350" y="2205300"/>
            <a:ext cx="21907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Объект Series</a:t>
            </a:r>
            <a:endParaRPr/>
          </a:p>
        </p:txBody>
      </p:sp>
      <p:sp>
        <p:nvSpPr>
          <p:cNvPr id="240" name="Google Shape;240;p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46" name="Google Shape;246;p7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Синтаксис создания pd.Series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7" name="Google Shape;247;p7"/>
          <p:cNvSpPr txBox="1"/>
          <p:nvPr/>
        </p:nvSpPr>
        <p:spPr>
          <a:xfrm>
            <a:off x="755850" y="1607350"/>
            <a:ext cx="36363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1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Объект</a:t>
            </a: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набор данных (переменных) и методов (функций), которые с этими данными взаимодействуют.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Pandas Series</a:t>
            </a: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представляет из себя объект, похожий на одномерный массив, но отличительной чертой является наличие индексов. Индекс находится слева, а сам элемент справа</a:t>
            </a: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8" name="Google Shape;248;p7"/>
          <p:cNvPicPr preferRelativeResize="0"/>
          <p:nvPr/>
        </p:nvPicPr>
        <p:blipFill rotWithShape="1">
          <a:blip r:embed="rId3">
            <a:alphaModFix/>
          </a:blip>
          <a:srcRect b="0" l="0" r="71594" t="36244"/>
          <a:stretch/>
        </p:blipFill>
        <p:spPr>
          <a:xfrm>
            <a:off x="6350800" y="1943213"/>
            <a:ext cx="1628776" cy="12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/>
        </p:nvSpPr>
        <p:spPr>
          <a:xfrm>
            <a:off x="755838" y="2403150"/>
            <a:ext cx="37803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input_data: ввод в виде списка, константы, массива NumPy, Dict и т. д.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index: значения индексов.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data_type (опционально): тип данных.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4" name="Google Shape;254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Синтаксис создания pd.Series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56" name="Google Shape;2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700" y="1597938"/>
            <a:ext cx="441007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62" name="Google Shape;262;p9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создания pd.Series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63" name="Google Shape;2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75" y="1669275"/>
            <a:ext cx="5451554" cy="19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